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64" r:id="rId2"/>
    <p:sldId id="256" r:id="rId3"/>
    <p:sldId id="257" r:id="rId4"/>
    <p:sldId id="258" r:id="rId5"/>
    <p:sldId id="259" r:id="rId6"/>
    <p:sldId id="260" r:id="rId7"/>
    <p:sldId id="261" r:id="rId8"/>
    <p:sldId id="262" r:id="rId9"/>
    <p:sldId id="263" r:id="rId10"/>
  </p:sldIdLst>
  <p:sldSz cx="14630400" cy="8229600"/>
  <p:notesSz cx="8229600" cy="14630400"/>
  <p:embeddedFontLst>
    <p:embeddedFont>
      <p:font typeface="Algerian" panose="04020705040A02060702" pitchFamily="82" charset="0"/>
      <p:regular r:id="rId12"/>
    </p:embeddedFont>
    <p:embeddedFont>
      <p:font typeface="Arial Narrow" panose="020B0606020202030204" pitchFamily="34" charset="0"/>
      <p:regular r:id="rId13"/>
      <p:bold r:id="rId14"/>
      <p:italic r:id="rId15"/>
      <p:boldItalic r:id="rId16"/>
    </p:embeddedFont>
    <p:embeddedFont>
      <p:font typeface="Candara Light" panose="020E0502030303020204" pitchFamily="34" charset="0"/>
      <p:regular r:id="rId17"/>
      <p:italic r:id="rId18"/>
    </p:embeddedFont>
    <p:embeddedFont>
      <p:font typeface="Open Sans" panose="020B0606030504020204" pitchFamily="3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0663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FFF238-676F-28B8-4DC6-3174011345F3}"/>
              </a:ext>
            </a:extLst>
          </p:cNvPr>
          <p:cNvPicPr>
            <a:picLocks noChangeAspect="1"/>
          </p:cNvPicPr>
          <p:nvPr/>
        </p:nvPicPr>
        <p:blipFill>
          <a:blip r:embed="rId2"/>
          <a:stretch>
            <a:fillRect/>
          </a:stretch>
        </p:blipFill>
        <p:spPr>
          <a:xfrm>
            <a:off x="964452" y="534350"/>
            <a:ext cx="12762699" cy="2008128"/>
          </a:xfrm>
          <a:prstGeom prst="rect">
            <a:avLst/>
          </a:prstGeom>
        </p:spPr>
      </p:pic>
      <p:sp>
        <p:nvSpPr>
          <p:cNvPr id="4" name="TextBox 3">
            <a:extLst>
              <a:ext uri="{FF2B5EF4-FFF2-40B4-BE49-F238E27FC236}">
                <a16:creationId xmlns:a16="http://schemas.microsoft.com/office/drawing/2014/main" id="{D80E78D4-32CE-8764-744D-3FAC93AFB90B}"/>
              </a:ext>
            </a:extLst>
          </p:cNvPr>
          <p:cNvSpPr txBox="1"/>
          <p:nvPr/>
        </p:nvSpPr>
        <p:spPr>
          <a:xfrm>
            <a:off x="836341" y="4360127"/>
            <a:ext cx="13504127" cy="3631763"/>
          </a:xfrm>
          <a:prstGeom prst="rect">
            <a:avLst/>
          </a:prstGeom>
          <a:noFill/>
        </p:spPr>
        <p:txBody>
          <a:bodyPr wrap="square" rtlCol="0">
            <a:spAutoFit/>
          </a:bodyPr>
          <a:lstStyle/>
          <a:p>
            <a:r>
              <a:rPr lang="en-IN" sz="4800" b="1" dirty="0">
                <a:solidFill>
                  <a:srgbClr val="00B050"/>
                </a:solidFill>
                <a:latin typeface="Algerian" panose="04020705040A02060702" pitchFamily="82" charset="0"/>
              </a:rPr>
              <a:t>                HANDWRITTEN DIGIT RECOGNITION</a:t>
            </a:r>
          </a:p>
          <a:p>
            <a:endParaRPr lang="en-IN" sz="2400" b="1" dirty="0">
              <a:solidFill>
                <a:srgbClr val="00B050"/>
              </a:solidFill>
              <a:latin typeface="Algerian" panose="04020705040A02060702" pitchFamily="82" charset="0"/>
            </a:endParaRPr>
          </a:p>
          <a:p>
            <a:endParaRPr lang="en-IN" sz="2400" b="1" dirty="0">
              <a:solidFill>
                <a:srgbClr val="00B050"/>
              </a:solidFill>
              <a:latin typeface="Algerian" panose="04020705040A02060702" pitchFamily="82" charset="0"/>
            </a:endParaRPr>
          </a:p>
          <a:p>
            <a:endParaRPr lang="en-IN" sz="1800" b="1" dirty="0">
              <a:solidFill>
                <a:srgbClr val="002060"/>
              </a:solidFill>
              <a:latin typeface="Arial Narrow" panose="020B0606020202030204" pitchFamily="34" charset="0"/>
            </a:endParaRPr>
          </a:p>
          <a:p>
            <a:r>
              <a:rPr lang="en-IN" sz="2000" b="1" dirty="0">
                <a:solidFill>
                  <a:srgbClr val="002060"/>
                </a:solidFill>
                <a:latin typeface="Arial Narrow" panose="020B0606020202030204" pitchFamily="34" charset="0"/>
              </a:rPr>
              <a:t>GAURAV CHAUHAN  (202410116100073)                        </a:t>
            </a:r>
            <a:endParaRPr lang="en-IN" sz="2000" b="1" dirty="0">
              <a:solidFill>
                <a:srgbClr val="FF0000"/>
              </a:solidFill>
              <a:latin typeface="Candara Light" panose="020E0502030303020204" pitchFamily="34" charset="0"/>
            </a:endParaRPr>
          </a:p>
          <a:p>
            <a:r>
              <a:rPr lang="en-IN" sz="2000" b="1" dirty="0">
                <a:solidFill>
                  <a:srgbClr val="002060"/>
                </a:solidFill>
                <a:latin typeface="Arial Narrow" panose="020B0606020202030204" pitchFamily="34" charset="0"/>
              </a:rPr>
              <a:t>HARSH SOLANKI    (20241016100087)               </a:t>
            </a:r>
            <a:endParaRPr lang="en-IN" sz="2000" b="1" dirty="0">
              <a:solidFill>
                <a:srgbClr val="FF0000"/>
              </a:solidFill>
              <a:latin typeface="Arial Narrow" panose="020B0606020202030204" pitchFamily="34" charset="0"/>
            </a:endParaRPr>
          </a:p>
          <a:p>
            <a:r>
              <a:rPr lang="en-IN" sz="2000" b="1" dirty="0">
                <a:solidFill>
                  <a:srgbClr val="002060"/>
                </a:solidFill>
                <a:latin typeface="Arial Narrow" panose="020B0606020202030204" pitchFamily="34" charset="0"/>
              </a:rPr>
              <a:t>DIVYAM RAJ       (202410116100066)                                                                                                            </a:t>
            </a:r>
            <a:r>
              <a:rPr lang="en-IN" sz="2000" b="1" dirty="0">
                <a:solidFill>
                  <a:srgbClr val="FF0000"/>
                </a:solidFill>
                <a:latin typeface="Candara Light" panose="020E0502030303020204" pitchFamily="34" charset="0"/>
              </a:rPr>
              <a:t>Under the Supervision of :-</a:t>
            </a:r>
            <a:endParaRPr lang="en-IN" sz="2000" b="1" dirty="0">
              <a:solidFill>
                <a:srgbClr val="002060"/>
              </a:solidFill>
              <a:latin typeface="Arial Narrow" panose="020B0606020202030204" pitchFamily="34" charset="0"/>
            </a:endParaRPr>
          </a:p>
          <a:p>
            <a:r>
              <a:rPr lang="en-IN" sz="2000" b="1" dirty="0">
                <a:solidFill>
                  <a:srgbClr val="002060"/>
                </a:solidFill>
                <a:latin typeface="Arial Narrow" panose="020B0606020202030204" pitchFamily="34" charset="0"/>
              </a:rPr>
              <a:t>GAURAV KUMAR (202410116100074)</a:t>
            </a:r>
            <a:r>
              <a:rPr lang="en-IN" sz="2000" b="1" dirty="0">
                <a:solidFill>
                  <a:srgbClr val="FF0000"/>
                </a:solidFill>
                <a:latin typeface="Arial Narrow" panose="020B0606020202030204" pitchFamily="34" charset="0"/>
              </a:rPr>
              <a:t>                                                                                                           </a:t>
            </a:r>
            <a:r>
              <a:rPr lang="en-IN" sz="1800" b="1" dirty="0">
                <a:solidFill>
                  <a:srgbClr val="FF0000"/>
                </a:solidFill>
                <a:latin typeface="Arial Narrow" panose="020B0606020202030204" pitchFamily="34" charset="0"/>
              </a:rPr>
              <a:t>Prof. </a:t>
            </a:r>
            <a:r>
              <a:rPr lang="en-IN" sz="1800" b="1" dirty="0" err="1">
                <a:solidFill>
                  <a:srgbClr val="FF0000"/>
                </a:solidFill>
                <a:latin typeface="Arial Narrow" panose="020B0606020202030204" pitchFamily="34" charset="0"/>
              </a:rPr>
              <a:t>Apporv</a:t>
            </a:r>
            <a:r>
              <a:rPr lang="en-IN" sz="1800" b="1" dirty="0">
                <a:solidFill>
                  <a:srgbClr val="FF0000"/>
                </a:solidFill>
                <a:latin typeface="Arial Narrow" panose="020B0606020202030204" pitchFamily="34" charset="0"/>
              </a:rPr>
              <a:t> Jain Sir</a:t>
            </a:r>
          </a:p>
          <a:p>
            <a:endParaRPr lang="en-IN" sz="1800" b="1" dirty="0">
              <a:solidFill>
                <a:srgbClr val="002060"/>
              </a:solidFill>
              <a:latin typeface="Arial Narrow" panose="020B0606020202030204" pitchFamily="34" charset="0"/>
            </a:endParaRPr>
          </a:p>
          <a:p>
            <a:endParaRPr lang="en-IN" dirty="0"/>
          </a:p>
        </p:txBody>
      </p:sp>
    </p:spTree>
    <p:extLst>
      <p:ext uri="{BB962C8B-B14F-4D97-AF65-F5344CB8AC3E}">
        <p14:creationId xmlns:p14="http://schemas.microsoft.com/office/powerpoint/2010/main" val="1641740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84083"/>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Handwritten Digit Recognition Project</a:t>
            </a:r>
            <a:endParaRPr lang="en-US" sz="4450" dirty="0"/>
          </a:p>
        </p:txBody>
      </p:sp>
      <p:sp>
        <p:nvSpPr>
          <p:cNvPr id="4" name="Text 1"/>
          <p:cNvSpPr/>
          <p:nvPr/>
        </p:nvSpPr>
        <p:spPr>
          <a:xfrm>
            <a:off x="6280190" y="3941802"/>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This project explores recognizing handwritten digits using AI techniques. It's part of the AI Fundamentals course guided by our expert AI teacher. Our team is dedicated to building an accurate model that understands handwritten input effectively.</a:t>
            </a:r>
            <a:endParaRPr lang="en-US" sz="1750" dirty="0"/>
          </a:p>
        </p:txBody>
      </p:sp>
      <p:sp>
        <p:nvSpPr>
          <p:cNvPr id="5" name="Shape 2"/>
          <p:cNvSpPr/>
          <p:nvPr/>
        </p:nvSpPr>
        <p:spPr>
          <a:xfrm>
            <a:off x="6280190" y="5665470"/>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87810" y="5673090"/>
            <a:ext cx="347663" cy="347663"/>
          </a:xfrm>
          <a:prstGeom prst="rect">
            <a:avLst/>
          </a:prstGeom>
        </p:spPr>
      </p:pic>
      <p:sp>
        <p:nvSpPr>
          <p:cNvPr id="7" name="Text 3"/>
          <p:cNvSpPr/>
          <p:nvPr/>
        </p:nvSpPr>
        <p:spPr>
          <a:xfrm>
            <a:off x="6756440" y="5648563"/>
            <a:ext cx="2000488" cy="396835"/>
          </a:xfrm>
          <a:prstGeom prst="rect">
            <a:avLst/>
          </a:prstGeom>
          <a:noFill/>
          <a:ln/>
        </p:spPr>
        <p:txBody>
          <a:bodyPr wrap="none" lIns="0" tIns="0" rIns="0" bIns="0" rtlCol="0" anchor="t"/>
          <a:lstStyle/>
          <a:p>
            <a:pPr marL="0" indent="0" algn="l">
              <a:lnSpc>
                <a:spcPts val="3100"/>
              </a:lnSpc>
              <a:buNone/>
            </a:pPr>
            <a:r>
              <a:rPr lang="en-US" sz="2200" b="1" dirty="0">
                <a:solidFill>
                  <a:srgbClr val="403C4E"/>
                </a:solidFill>
                <a:latin typeface="Open Sans Bold" pitchFamily="34" charset="0"/>
                <a:ea typeface="Open Sans Bold" pitchFamily="34" charset="-122"/>
                <a:cs typeface="Open Sans Bold" pitchFamily="34" charset="-120"/>
              </a:rPr>
              <a:t>by Divyam Raj</a:t>
            </a:r>
            <a:endParaRPr lang="en-US" sz="2200" dirty="0"/>
          </a:p>
        </p:txBody>
      </p:sp>
      <p:pic>
        <p:nvPicPr>
          <p:cNvPr id="9" name="Picture 8">
            <a:extLst>
              <a:ext uri="{FF2B5EF4-FFF2-40B4-BE49-F238E27FC236}">
                <a16:creationId xmlns:a16="http://schemas.microsoft.com/office/drawing/2014/main" id="{EFAC4919-68A1-E5A4-7704-601087D47BDA}"/>
              </a:ext>
            </a:extLst>
          </p:cNvPr>
          <p:cNvPicPr>
            <a:picLocks noChangeAspect="1"/>
          </p:cNvPicPr>
          <p:nvPr/>
        </p:nvPicPr>
        <p:blipFill>
          <a:blip r:embed="rId5"/>
          <a:stretch>
            <a:fillRect/>
          </a:stretch>
        </p:blipFill>
        <p:spPr>
          <a:xfrm>
            <a:off x="12589727" y="6291134"/>
            <a:ext cx="1906858" cy="183858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090749"/>
            <a:ext cx="7846933" cy="708779"/>
          </a:xfrm>
          <a:prstGeom prst="rect">
            <a:avLst/>
          </a:prstGeom>
          <a:noFill/>
          <a:ln/>
        </p:spPr>
        <p:txBody>
          <a:bodyPr wrap="none" lIns="0" tIns="0" rIns="0" bIns="0" rtlCol="0" anchor="t"/>
          <a:lstStyle/>
          <a:p>
            <a:pPr marL="0" indent="0" algn="l">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Background and Motivation</a:t>
            </a:r>
            <a:endParaRPr lang="en-US" sz="4450" dirty="0"/>
          </a:p>
        </p:txBody>
      </p:sp>
      <p:sp>
        <p:nvSpPr>
          <p:cNvPr id="4" name="Shape 1"/>
          <p:cNvSpPr/>
          <p:nvPr/>
        </p:nvSpPr>
        <p:spPr>
          <a:xfrm>
            <a:off x="793790" y="5394841"/>
            <a:ext cx="510302" cy="510302"/>
          </a:xfrm>
          <a:prstGeom prst="roundRect">
            <a:avLst>
              <a:gd name="adj" fmla="val 18669"/>
            </a:avLst>
          </a:prstGeom>
          <a:solidFill>
            <a:srgbClr val="FFD8CC"/>
          </a:solidFill>
          <a:ln w="7620">
            <a:solidFill>
              <a:srgbClr val="E5BEB2"/>
            </a:solidFill>
            <a:prstDash val="solid"/>
          </a:ln>
        </p:spPr>
      </p:sp>
      <p:sp>
        <p:nvSpPr>
          <p:cNvPr id="5" name="Text 2"/>
          <p:cNvSpPr/>
          <p:nvPr/>
        </p:nvSpPr>
        <p:spPr>
          <a:xfrm>
            <a:off x="1530906" y="5394841"/>
            <a:ext cx="3382208"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Real-World Applications</a:t>
            </a:r>
            <a:endParaRPr lang="en-US" sz="2200" dirty="0"/>
          </a:p>
        </p:txBody>
      </p:sp>
      <p:sp>
        <p:nvSpPr>
          <p:cNvPr id="6" name="Text 3"/>
          <p:cNvSpPr/>
          <p:nvPr/>
        </p:nvSpPr>
        <p:spPr>
          <a:xfrm>
            <a:off x="1530906" y="5885259"/>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Essential for postal code sorting, check processing, and automating data entry tasks.</a:t>
            </a:r>
            <a:endParaRPr lang="en-US" sz="1750" dirty="0"/>
          </a:p>
        </p:txBody>
      </p:sp>
      <p:sp>
        <p:nvSpPr>
          <p:cNvPr id="7" name="Shape 4"/>
          <p:cNvSpPr/>
          <p:nvPr/>
        </p:nvSpPr>
        <p:spPr>
          <a:xfrm>
            <a:off x="5216962" y="5394841"/>
            <a:ext cx="510302" cy="510302"/>
          </a:xfrm>
          <a:prstGeom prst="roundRect">
            <a:avLst>
              <a:gd name="adj" fmla="val 18669"/>
            </a:avLst>
          </a:prstGeom>
          <a:solidFill>
            <a:srgbClr val="FFD8CC"/>
          </a:solidFill>
          <a:ln w="7620">
            <a:solidFill>
              <a:srgbClr val="E5BEB2"/>
            </a:solidFill>
            <a:prstDash val="solid"/>
          </a:ln>
        </p:spPr>
      </p:sp>
      <p:sp>
        <p:nvSpPr>
          <p:cNvPr id="8" name="Text 5"/>
          <p:cNvSpPr/>
          <p:nvPr/>
        </p:nvSpPr>
        <p:spPr>
          <a:xfrm>
            <a:off x="5954078" y="539484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MNIST Dataset</a:t>
            </a:r>
            <a:endParaRPr lang="en-US" sz="2200" dirty="0"/>
          </a:p>
        </p:txBody>
      </p:sp>
      <p:sp>
        <p:nvSpPr>
          <p:cNvPr id="9" name="Text 6"/>
          <p:cNvSpPr/>
          <p:nvPr/>
        </p:nvSpPr>
        <p:spPr>
          <a:xfrm>
            <a:off x="5954078" y="5885259"/>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Contains 60,000 training and 10,000 testing handwritten digit images.</a:t>
            </a:r>
            <a:endParaRPr lang="en-US" sz="1750" dirty="0"/>
          </a:p>
        </p:txBody>
      </p:sp>
      <p:sp>
        <p:nvSpPr>
          <p:cNvPr id="10" name="Shape 7"/>
          <p:cNvSpPr/>
          <p:nvPr/>
        </p:nvSpPr>
        <p:spPr>
          <a:xfrm>
            <a:off x="9640133" y="5394841"/>
            <a:ext cx="510302" cy="510302"/>
          </a:xfrm>
          <a:prstGeom prst="roundRect">
            <a:avLst>
              <a:gd name="adj" fmla="val 18669"/>
            </a:avLst>
          </a:prstGeom>
          <a:solidFill>
            <a:srgbClr val="FFD8CC"/>
          </a:solidFill>
          <a:ln w="7620">
            <a:solidFill>
              <a:srgbClr val="E5BEB2"/>
            </a:solidFill>
            <a:prstDash val="solid"/>
          </a:ln>
        </p:spPr>
      </p:sp>
      <p:sp>
        <p:nvSpPr>
          <p:cNvPr id="11" name="Text 8"/>
          <p:cNvSpPr/>
          <p:nvPr/>
        </p:nvSpPr>
        <p:spPr>
          <a:xfrm>
            <a:off x="10377249" y="539484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Historical Context</a:t>
            </a:r>
            <a:endParaRPr lang="en-US" sz="2200" dirty="0"/>
          </a:p>
        </p:txBody>
      </p:sp>
      <p:sp>
        <p:nvSpPr>
          <p:cNvPr id="12" name="Text 9"/>
          <p:cNvSpPr/>
          <p:nvPr/>
        </p:nvSpPr>
        <p:spPr>
          <a:xfrm>
            <a:off x="10377249" y="5885259"/>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Transition from manual to automated recognition has revolutionized data processing.</a:t>
            </a:r>
            <a:endParaRPr lang="en-US" sz="1750" dirty="0"/>
          </a:p>
        </p:txBody>
      </p:sp>
      <p:pic>
        <p:nvPicPr>
          <p:cNvPr id="14" name="Picture 13">
            <a:extLst>
              <a:ext uri="{FF2B5EF4-FFF2-40B4-BE49-F238E27FC236}">
                <a16:creationId xmlns:a16="http://schemas.microsoft.com/office/drawing/2014/main" id="{27DC5A92-1E04-4320-488B-6E8FB77A6ECE}"/>
              </a:ext>
            </a:extLst>
          </p:cNvPr>
          <p:cNvPicPr>
            <a:picLocks noChangeAspect="1"/>
          </p:cNvPicPr>
          <p:nvPr/>
        </p:nvPicPr>
        <p:blipFill>
          <a:blip r:embed="rId4"/>
          <a:stretch>
            <a:fillRect/>
          </a:stretch>
        </p:blipFill>
        <p:spPr>
          <a:xfrm>
            <a:off x="12108753" y="6973967"/>
            <a:ext cx="2521647" cy="125563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472684"/>
            <a:ext cx="9455468" cy="708779"/>
          </a:xfrm>
          <a:prstGeom prst="rect">
            <a:avLst/>
          </a:prstGeom>
          <a:noFill/>
          <a:ln/>
        </p:spPr>
        <p:txBody>
          <a:bodyPr wrap="none" lIns="0" tIns="0" rIns="0" bIns="0" rtlCol="0" anchor="t"/>
          <a:lstStyle/>
          <a:p>
            <a:pPr marL="0" indent="0" algn="l">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Methodology: Data Preprocessing</a:t>
            </a:r>
            <a:endParaRPr lang="en-US" sz="4450" dirty="0"/>
          </a:p>
        </p:txBody>
      </p:sp>
      <p:sp>
        <p:nvSpPr>
          <p:cNvPr id="3" name="Text 1"/>
          <p:cNvSpPr/>
          <p:nvPr/>
        </p:nvSpPr>
        <p:spPr>
          <a:xfrm>
            <a:off x="793790" y="2748439"/>
            <a:ext cx="2987754"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Image Normalization</a:t>
            </a:r>
            <a:endParaRPr lang="en-US" sz="2200" dirty="0"/>
          </a:p>
        </p:txBody>
      </p:sp>
      <p:sp>
        <p:nvSpPr>
          <p:cNvPr id="4" name="Text 2"/>
          <p:cNvSpPr/>
          <p:nvPr/>
        </p:nvSpPr>
        <p:spPr>
          <a:xfrm>
            <a:off x="793790" y="3329583"/>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Centering and scaling digits to a consistent size improves model learning.</a:t>
            </a:r>
            <a:endParaRPr lang="en-US" sz="1750" dirty="0"/>
          </a:p>
        </p:txBody>
      </p:sp>
      <p:sp>
        <p:nvSpPr>
          <p:cNvPr id="5" name="Text 3"/>
          <p:cNvSpPr/>
          <p:nvPr/>
        </p:nvSpPr>
        <p:spPr>
          <a:xfrm>
            <a:off x="793790" y="4282202"/>
            <a:ext cx="2995970"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Grayscale Conversion</a:t>
            </a:r>
            <a:endParaRPr lang="en-US" sz="2200" dirty="0"/>
          </a:p>
        </p:txBody>
      </p:sp>
      <p:sp>
        <p:nvSpPr>
          <p:cNvPr id="6" name="Text 4"/>
          <p:cNvSpPr/>
          <p:nvPr/>
        </p:nvSpPr>
        <p:spPr>
          <a:xfrm>
            <a:off x="793790" y="4863346"/>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Reducing to single channel simplifies input without losing detail.</a:t>
            </a:r>
            <a:endParaRPr lang="en-US" sz="1750" dirty="0"/>
          </a:p>
        </p:txBody>
      </p:sp>
      <p:sp>
        <p:nvSpPr>
          <p:cNvPr id="7" name="Text 5"/>
          <p:cNvSpPr/>
          <p:nvPr/>
        </p:nvSpPr>
        <p:spPr>
          <a:xfrm>
            <a:off x="7599521" y="274843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Data Augmentation</a:t>
            </a:r>
            <a:endParaRPr lang="en-US" sz="2200" dirty="0"/>
          </a:p>
        </p:txBody>
      </p:sp>
      <p:sp>
        <p:nvSpPr>
          <p:cNvPr id="8" name="Text 6"/>
          <p:cNvSpPr/>
          <p:nvPr/>
        </p:nvSpPr>
        <p:spPr>
          <a:xfrm>
            <a:off x="7599521" y="332958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3C4E"/>
                </a:solidFill>
                <a:latin typeface="Open Sans" pitchFamily="34" charset="0"/>
                <a:ea typeface="Open Sans" pitchFamily="34" charset="-122"/>
                <a:cs typeface="Open Sans" pitchFamily="34" charset="-120"/>
              </a:rPr>
              <a:t>Rotation</a:t>
            </a:r>
            <a:endParaRPr lang="en-US" sz="1750" dirty="0"/>
          </a:p>
        </p:txBody>
      </p:sp>
      <p:sp>
        <p:nvSpPr>
          <p:cNvPr id="9" name="Text 7"/>
          <p:cNvSpPr/>
          <p:nvPr/>
        </p:nvSpPr>
        <p:spPr>
          <a:xfrm>
            <a:off x="7599521" y="377178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3C4E"/>
                </a:solidFill>
                <a:latin typeface="Open Sans" pitchFamily="34" charset="0"/>
                <a:ea typeface="Open Sans" pitchFamily="34" charset="-122"/>
                <a:cs typeface="Open Sans" pitchFamily="34" charset="-120"/>
              </a:rPr>
              <a:t>Scaling</a:t>
            </a:r>
            <a:endParaRPr lang="en-US" sz="1750" dirty="0"/>
          </a:p>
        </p:txBody>
      </p:sp>
      <p:sp>
        <p:nvSpPr>
          <p:cNvPr id="10" name="Text 8"/>
          <p:cNvSpPr/>
          <p:nvPr/>
        </p:nvSpPr>
        <p:spPr>
          <a:xfrm>
            <a:off x="7599521" y="421397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3C4E"/>
                </a:solidFill>
                <a:latin typeface="Open Sans" pitchFamily="34" charset="0"/>
                <a:ea typeface="Open Sans" pitchFamily="34" charset="-122"/>
                <a:cs typeface="Open Sans" pitchFamily="34" charset="-120"/>
              </a:rPr>
              <a:t>Translation</a:t>
            </a:r>
            <a:endParaRPr lang="en-US" sz="1750" dirty="0"/>
          </a:p>
        </p:txBody>
      </p:sp>
      <p:sp>
        <p:nvSpPr>
          <p:cNvPr id="11" name="Text 9"/>
          <p:cNvSpPr/>
          <p:nvPr/>
        </p:nvSpPr>
        <p:spPr>
          <a:xfrm>
            <a:off x="7599521" y="465617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3C4E"/>
                </a:solidFill>
                <a:latin typeface="Open Sans" pitchFamily="34" charset="0"/>
                <a:ea typeface="Open Sans" pitchFamily="34" charset="-122"/>
                <a:cs typeface="Open Sans" pitchFamily="34" charset="-120"/>
              </a:rPr>
              <a:t>Shearing</a:t>
            </a:r>
            <a:endParaRPr lang="en-US" sz="1750" dirty="0"/>
          </a:p>
        </p:txBody>
      </p:sp>
      <p:sp>
        <p:nvSpPr>
          <p:cNvPr id="12" name="Text 10"/>
          <p:cNvSpPr/>
          <p:nvPr/>
        </p:nvSpPr>
        <p:spPr>
          <a:xfrm>
            <a:off x="7599521" y="524589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Data Split</a:t>
            </a:r>
            <a:endParaRPr lang="en-US" sz="2200" dirty="0"/>
          </a:p>
        </p:txBody>
      </p:sp>
      <p:sp>
        <p:nvSpPr>
          <p:cNvPr id="13" name="Text 11"/>
          <p:cNvSpPr/>
          <p:nvPr/>
        </p:nvSpPr>
        <p:spPr>
          <a:xfrm>
            <a:off x="7599521" y="5827038"/>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Training data is 80%, validation 20%, ensuring robust performance evaluation.</a:t>
            </a:r>
            <a:endParaRPr lang="en-US" sz="1750" dirty="0"/>
          </a:p>
        </p:txBody>
      </p:sp>
      <p:pic>
        <p:nvPicPr>
          <p:cNvPr id="15" name="Picture 14">
            <a:extLst>
              <a:ext uri="{FF2B5EF4-FFF2-40B4-BE49-F238E27FC236}">
                <a16:creationId xmlns:a16="http://schemas.microsoft.com/office/drawing/2014/main" id="{6865CB35-67B9-C159-4FF7-29DB472B73F7}"/>
              </a:ext>
            </a:extLst>
          </p:cNvPr>
          <p:cNvPicPr>
            <a:picLocks noChangeAspect="1"/>
          </p:cNvPicPr>
          <p:nvPr/>
        </p:nvPicPr>
        <p:blipFill>
          <a:blip r:embed="rId3"/>
          <a:stretch>
            <a:fillRect/>
          </a:stretch>
        </p:blipFill>
        <p:spPr>
          <a:xfrm>
            <a:off x="12518885" y="6295548"/>
            <a:ext cx="2111515" cy="183858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3073" y="608409"/>
            <a:ext cx="7597854" cy="1380411"/>
          </a:xfrm>
          <a:prstGeom prst="rect">
            <a:avLst/>
          </a:prstGeom>
          <a:noFill/>
          <a:ln/>
        </p:spPr>
        <p:txBody>
          <a:bodyPr wrap="square" lIns="0" tIns="0" rIns="0" bIns="0" rtlCol="0" anchor="t"/>
          <a:lstStyle/>
          <a:p>
            <a:pPr marL="0" indent="0" algn="l">
              <a:lnSpc>
                <a:spcPts val="5400"/>
              </a:lnSpc>
              <a:buNone/>
            </a:pPr>
            <a:r>
              <a:rPr lang="en-US" sz="4300" b="1" dirty="0">
                <a:solidFill>
                  <a:srgbClr val="403C4E"/>
                </a:solidFill>
                <a:latin typeface="Merriweather Bold" pitchFamily="34" charset="0"/>
                <a:ea typeface="Merriweather Bold" pitchFamily="34" charset="-122"/>
                <a:cs typeface="Merriweather Bold" pitchFamily="34" charset="-120"/>
              </a:rPr>
              <a:t>Methodology: Model Architecture</a:t>
            </a:r>
            <a:endParaRPr lang="en-US" sz="4300" dirty="0"/>
          </a:p>
        </p:txBody>
      </p:sp>
      <p:pic>
        <p:nvPicPr>
          <p:cNvPr id="4" name="Image 1" descr="preencoded.png"/>
          <p:cNvPicPr>
            <a:picLocks noChangeAspect="1"/>
          </p:cNvPicPr>
          <p:nvPr/>
        </p:nvPicPr>
        <p:blipFill>
          <a:blip r:embed="rId4"/>
          <a:stretch>
            <a:fillRect/>
          </a:stretch>
        </p:blipFill>
        <p:spPr>
          <a:xfrm>
            <a:off x="773073" y="2320052"/>
            <a:ext cx="1104424" cy="1325285"/>
          </a:xfrm>
          <a:prstGeom prst="rect">
            <a:avLst/>
          </a:prstGeom>
        </p:spPr>
      </p:pic>
      <p:sp>
        <p:nvSpPr>
          <p:cNvPr id="5" name="Text 1"/>
          <p:cNvSpPr/>
          <p:nvPr/>
        </p:nvSpPr>
        <p:spPr>
          <a:xfrm>
            <a:off x="2208728" y="2540913"/>
            <a:ext cx="2886075" cy="345043"/>
          </a:xfrm>
          <a:prstGeom prst="rect">
            <a:avLst/>
          </a:prstGeom>
          <a:noFill/>
          <a:ln/>
        </p:spPr>
        <p:txBody>
          <a:bodyPr wrap="none" lIns="0" tIns="0" rIns="0" bIns="0" rtlCol="0" anchor="t"/>
          <a:lstStyle/>
          <a:p>
            <a:pPr marL="0" indent="0" algn="l">
              <a:lnSpc>
                <a:spcPts val="2700"/>
              </a:lnSpc>
              <a:buNone/>
            </a:pPr>
            <a:r>
              <a:rPr lang="en-US" sz="2150" b="1" dirty="0">
                <a:solidFill>
                  <a:srgbClr val="403C4E"/>
                </a:solidFill>
                <a:latin typeface="Merriweather Bold" pitchFamily="34" charset="0"/>
                <a:ea typeface="Merriweather Bold" pitchFamily="34" charset="-122"/>
                <a:cs typeface="Merriweather Bold" pitchFamily="34" charset="-120"/>
              </a:rPr>
              <a:t>Convolutional Layers</a:t>
            </a:r>
            <a:endParaRPr lang="en-US" sz="2150" dirty="0"/>
          </a:p>
        </p:txBody>
      </p:sp>
      <p:sp>
        <p:nvSpPr>
          <p:cNvPr id="6" name="Text 2"/>
          <p:cNvSpPr/>
          <p:nvPr/>
        </p:nvSpPr>
        <p:spPr>
          <a:xfrm>
            <a:off x="2208728" y="3018473"/>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403C4E"/>
                </a:solidFill>
                <a:latin typeface="Open Sans" pitchFamily="34" charset="0"/>
                <a:ea typeface="Open Sans" pitchFamily="34" charset="-122"/>
                <a:cs typeface="Open Sans" pitchFamily="34" charset="-120"/>
              </a:rPr>
              <a:t>Extract spatial features using learned filters.</a:t>
            </a:r>
            <a:endParaRPr lang="en-US" sz="1700" dirty="0"/>
          </a:p>
        </p:txBody>
      </p:sp>
      <p:pic>
        <p:nvPicPr>
          <p:cNvPr id="7" name="Image 2" descr="preencoded.png"/>
          <p:cNvPicPr>
            <a:picLocks noChangeAspect="1"/>
          </p:cNvPicPr>
          <p:nvPr/>
        </p:nvPicPr>
        <p:blipFill>
          <a:blip r:embed="rId5"/>
          <a:stretch>
            <a:fillRect/>
          </a:stretch>
        </p:blipFill>
        <p:spPr>
          <a:xfrm>
            <a:off x="773073" y="3645337"/>
            <a:ext cx="1104424" cy="1325285"/>
          </a:xfrm>
          <a:prstGeom prst="rect">
            <a:avLst/>
          </a:prstGeom>
        </p:spPr>
      </p:pic>
      <p:sp>
        <p:nvSpPr>
          <p:cNvPr id="8" name="Text 3"/>
          <p:cNvSpPr/>
          <p:nvPr/>
        </p:nvSpPr>
        <p:spPr>
          <a:xfrm>
            <a:off x="2208728" y="3866198"/>
            <a:ext cx="2761178" cy="345043"/>
          </a:xfrm>
          <a:prstGeom prst="rect">
            <a:avLst/>
          </a:prstGeom>
          <a:noFill/>
          <a:ln/>
        </p:spPr>
        <p:txBody>
          <a:bodyPr wrap="none" lIns="0" tIns="0" rIns="0" bIns="0" rtlCol="0" anchor="t"/>
          <a:lstStyle/>
          <a:p>
            <a:pPr marL="0" indent="0" algn="l">
              <a:lnSpc>
                <a:spcPts val="2700"/>
              </a:lnSpc>
              <a:buNone/>
            </a:pPr>
            <a:r>
              <a:rPr lang="en-US" sz="2150" b="1" dirty="0">
                <a:solidFill>
                  <a:srgbClr val="403C4E"/>
                </a:solidFill>
                <a:latin typeface="Merriweather Bold" pitchFamily="34" charset="0"/>
                <a:ea typeface="Merriweather Bold" pitchFamily="34" charset="-122"/>
                <a:cs typeface="Merriweather Bold" pitchFamily="34" charset="-120"/>
              </a:rPr>
              <a:t>Pooling Layers</a:t>
            </a:r>
            <a:endParaRPr lang="en-US" sz="2150" dirty="0"/>
          </a:p>
        </p:txBody>
      </p:sp>
      <p:sp>
        <p:nvSpPr>
          <p:cNvPr id="9" name="Text 4"/>
          <p:cNvSpPr/>
          <p:nvPr/>
        </p:nvSpPr>
        <p:spPr>
          <a:xfrm>
            <a:off x="2208728" y="4343757"/>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403C4E"/>
                </a:solidFill>
                <a:latin typeface="Open Sans" pitchFamily="34" charset="0"/>
                <a:ea typeface="Open Sans" pitchFamily="34" charset="-122"/>
                <a:cs typeface="Open Sans" pitchFamily="34" charset="-120"/>
              </a:rPr>
              <a:t>Reduce dimensionality and computation load.</a:t>
            </a:r>
            <a:endParaRPr lang="en-US" sz="1700" dirty="0"/>
          </a:p>
        </p:txBody>
      </p:sp>
      <p:pic>
        <p:nvPicPr>
          <p:cNvPr id="10" name="Image 3" descr="preencoded.png"/>
          <p:cNvPicPr>
            <a:picLocks noChangeAspect="1"/>
          </p:cNvPicPr>
          <p:nvPr/>
        </p:nvPicPr>
        <p:blipFill>
          <a:blip r:embed="rId6"/>
          <a:stretch>
            <a:fillRect/>
          </a:stretch>
        </p:blipFill>
        <p:spPr>
          <a:xfrm>
            <a:off x="773073" y="4970621"/>
            <a:ext cx="1104424" cy="1325285"/>
          </a:xfrm>
          <a:prstGeom prst="rect">
            <a:avLst/>
          </a:prstGeom>
        </p:spPr>
      </p:pic>
      <p:sp>
        <p:nvSpPr>
          <p:cNvPr id="11" name="Text 5"/>
          <p:cNvSpPr/>
          <p:nvPr/>
        </p:nvSpPr>
        <p:spPr>
          <a:xfrm>
            <a:off x="2208728" y="5191482"/>
            <a:ext cx="3165634" cy="345043"/>
          </a:xfrm>
          <a:prstGeom prst="rect">
            <a:avLst/>
          </a:prstGeom>
          <a:noFill/>
          <a:ln/>
        </p:spPr>
        <p:txBody>
          <a:bodyPr wrap="none" lIns="0" tIns="0" rIns="0" bIns="0" rtlCol="0" anchor="t"/>
          <a:lstStyle/>
          <a:p>
            <a:pPr marL="0" indent="0" algn="l">
              <a:lnSpc>
                <a:spcPts val="2700"/>
              </a:lnSpc>
              <a:buNone/>
            </a:pPr>
            <a:r>
              <a:rPr lang="en-US" sz="2150" b="1" dirty="0">
                <a:solidFill>
                  <a:srgbClr val="403C4E"/>
                </a:solidFill>
                <a:latin typeface="Merriweather Bold" pitchFamily="34" charset="0"/>
                <a:ea typeface="Merriweather Bold" pitchFamily="34" charset="-122"/>
                <a:cs typeface="Merriweather Bold" pitchFamily="34" charset="-120"/>
              </a:rPr>
              <a:t>Fully Connected Layers</a:t>
            </a:r>
            <a:endParaRPr lang="en-US" sz="2150" dirty="0"/>
          </a:p>
        </p:txBody>
      </p:sp>
      <p:sp>
        <p:nvSpPr>
          <p:cNvPr id="12" name="Text 6"/>
          <p:cNvSpPr/>
          <p:nvPr/>
        </p:nvSpPr>
        <p:spPr>
          <a:xfrm>
            <a:off x="2208728" y="5669042"/>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403C4E"/>
                </a:solidFill>
                <a:latin typeface="Open Sans" pitchFamily="34" charset="0"/>
                <a:ea typeface="Open Sans" pitchFamily="34" charset="-122"/>
                <a:cs typeface="Open Sans" pitchFamily="34" charset="-120"/>
              </a:rPr>
              <a:t>Integrate features for final digit classification.</a:t>
            </a:r>
            <a:endParaRPr lang="en-US" sz="1700" dirty="0"/>
          </a:p>
        </p:txBody>
      </p:sp>
      <p:pic>
        <p:nvPicPr>
          <p:cNvPr id="13" name="Image 4" descr="preencoded.png"/>
          <p:cNvPicPr>
            <a:picLocks noChangeAspect="1"/>
          </p:cNvPicPr>
          <p:nvPr/>
        </p:nvPicPr>
        <p:blipFill>
          <a:blip r:embed="rId7"/>
          <a:stretch>
            <a:fillRect/>
          </a:stretch>
        </p:blipFill>
        <p:spPr>
          <a:xfrm>
            <a:off x="773073" y="6295906"/>
            <a:ext cx="1104424" cy="1325285"/>
          </a:xfrm>
          <a:prstGeom prst="rect">
            <a:avLst/>
          </a:prstGeom>
        </p:spPr>
      </p:pic>
      <p:sp>
        <p:nvSpPr>
          <p:cNvPr id="14" name="Text 7"/>
          <p:cNvSpPr/>
          <p:nvPr/>
        </p:nvSpPr>
        <p:spPr>
          <a:xfrm>
            <a:off x="2208728" y="6516767"/>
            <a:ext cx="3569851" cy="345043"/>
          </a:xfrm>
          <a:prstGeom prst="rect">
            <a:avLst/>
          </a:prstGeom>
          <a:noFill/>
          <a:ln/>
        </p:spPr>
        <p:txBody>
          <a:bodyPr wrap="none" lIns="0" tIns="0" rIns="0" bIns="0" rtlCol="0" anchor="t"/>
          <a:lstStyle/>
          <a:p>
            <a:pPr marL="0" indent="0" algn="l">
              <a:lnSpc>
                <a:spcPts val="2700"/>
              </a:lnSpc>
              <a:buNone/>
            </a:pPr>
            <a:r>
              <a:rPr lang="en-US" sz="2150" b="1" dirty="0">
                <a:solidFill>
                  <a:srgbClr val="403C4E"/>
                </a:solidFill>
                <a:latin typeface="Merriweather Bold" pitchFamily="34" charset="0"/>
                <a:ea typeface="Merriweather Bold" pitchFamily="34" charset="-122"/>
                <a:cs typeface="Merriweather Bold" pitchFamily="34" charset="-120"/>
              </a:rPr>
              <a:t>Activation &amp; Optimization</a:t>
            </a:r>
            <a:endParaRPr lang="en-US" sz="2150" dirty="0"/>
          </a:p>
        </p:txBody>
      </p:sp>
      <p:sp>
        <p:nvSpPr>
          <p:cNvPr id="15" name="Text 8"/>
          <p:cNvSpPr/>
          <p:nvPr/>
        </p:nvSpPr>
        <p:spPr>
          <a:xfrm>
            <a:off x="2208728" y="6994327"/>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403C4E"/>
                </a:solidFill>
                <a:latin typeface="Open Sans" pitchFamily="34" charset="0"/>
                <a:ea typeface="Open Sans" pitchFamily="34" charset="-122"/>
                <a:cs typeface="Open Sans" pitchFamily="34" charset="-120"/>
              </a:rPr>
              <a:t>ReLU and Adam optimizer ensure efficient learning.</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73223"/>
            <a:ext cx="6656308" cy="708779"/>
          </a:xfrm>
          <a:prstGeom prst="rect">
            <a:avLst/>
          </a:prstGeom>
          <a:noFill/>
          <a:ln/>
        </p:spPr>
        <p:txBody>
          <a:bodyPr wrap="none" lIns="0" tIns="0" rIns="0" bIns="0" rtlCol="0" anchor="t"/>
          <a:lstStyle/>
          <a:p>
            <a:pPr marL="0" indent="0" algn="l">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Training and Validation</a:t>
            </a:r>
            <a:endParaRPr lang="en-US" sz="4450" dirty="0"/>
          </a:p>
        </p:txBody>
      </p:sp>
      <p:sp>
        <p:nvSpPr>
          <p:cNvPr id="4" name="Shape 1"/>
          <p:cNvSpPr/>
          <p:nvPr/>
        </p:nvSpPr>
        <p:spPr>
          <a:xfrm>
            <a:off x="793790" y="3022163"/>
            <a:ext cx="3664863" cy="1685092"/>
          </a:xfrm>
          <a:prstGeom prst="roundRect">
            <a:avLst>
              <a:gd name="adj" fmla="val 5654"/>
            </a:avLst>
          </a:prstGeom>
          <a:solidFill>
            <a:srgbClr val="FFD8CC"/>
          </a:solidFill>
          <a:ln w="7620">
            <a:solidFill>
              <a:srgbClr val="E5BEB2"/>
            </a:solidFill>
            <a:prstDash val="solid"/>
          </a:ln>
        </p:spPr>
      </p:sp>
      <p:sp>
        <p:nvSpPr>
          <p:cNvPr id="5" name="Text 2"/>
          <p:cNvSpPr/>
          <p:nvPr/>
        </p:nvSpPr>
        <p:spPr>
          <a:xfrm>
            <a:off x="1028224" y="325659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Parameters</a:t>
            </a:r>
            <a:endParaRPr lang="en-US" sz="2200" dirty="0"/>
          </a:p>
        </p:txBody>
      </p:sp>
      <p:sp>
        <p:nvSpPr>
          <p:cNvPr id="6" name="Text 3"/>
          <p:cNvSpPr/>
          <p:nvPr/>
        </p:nvSpPr>
        <p:spPr>
          <a:xfrm>
            <a:off x="1028224" y="3747016"/>
            <a:ext cx="3195995" cy="725805"/>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Batch size, learning rate, epochs tuned for best output.</a:t>
            </a:r>
            <a:endParaRPr lang="en-US" sz="1750" dirty="0"/>
          </a:p>
        </p:txBody>
      </p:sp>
      <p:sp>
        <p:nvSpPr>
          <p:cNvPr id="7" name="Shape 4"/>
          <p:cNvSpPr/>
          <p:nvPr/>
        </p:nvSpPr>
        <p:spPr>
          <a:xfrm>
            <a:off x="4685467" y="3022163"/>
            <a:ext cx="3664863" cy="1685092"/>
          </a:xfrm>
          <a:prstGeom prst="roundRect">
            <a:avLst>
              <a:gd name="adj" fmla="val 5654"/>
            </a:avLst>
          </a:prstGeom>
          <a:solidFill>
            <a:srgbClr val="FFD8CC"/>
          </a:solidFill>
          <a:ln w="7620">
            <a:solidFill>
              <a:srgbClr val="E5BEB2"/>
            </a:solidFill>
            <a:prstDash val="solid"/>
          </a:ln>
        </p:spPr>
      </p:sp>
      <p:sp>
        <p:nvSpPr>
          <p:cNvPr id="8" name="Text 5"/>
          <p:cNvSpPr/>
          <p:nvPr/>
        </p:nvSpPr>
        <p:spPr>
          <a:xfrm>
            <a:off x="4919901" y="325659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Monitoring</a:t>
            </a:r>
            <a:endParaRPr lang="en-US" sz="2200" dirty="0"/>
          </a:p>
        </p:txBody>
      </p:sp>
      <p:sp>
        <p:nvSpPr>
          <p:cNvPr id="9" name="Text 6"/>
          <p:cNvSpPr/>
          <p:nvPr/>
        </p:nvSpPr>
        <p:spPr>
          <a:xfrm>
            <a:off x="4919901" y="3747016"/>
            <a:ext cx="3195995" cy="725805"/>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Use accuracy and loss curves to track training progress.</a:t>
            </a:r>
            <a:endParaRPr lang="en-US" sz="1750" dirty="0"/>
          </a:p>
        </p:txBody>
      </p:sp>
      <p:sp>
        <p:nvSpPr>
          <p:cNvPr id="10" name="Shape 7"/>
          <p:cNvSpPr/>
          <p:nvPr/>
        </p:nvSpPr>
        <p:spPr>
          <a:xfrm>
            <a:off x="793790" y="4934069"/>
            <a:ext cx="7556421" cy="1322189"/>
          </a:xfrm>
          <a:prstGeom prst="roundRect">
            <a:avLst>
              <a:gd name="adj" fmla="val 7205"/>
            </a:avLst>
          </a:prstGeom>
          <a:solidFill>
            <a:srgbClr val="FFD8CC"/>
          </a:solidFill>
          <a:ln w="7620">
            <a:solidFill>
              <a:srgbClr val="E5BEB2"/>
            </a:solidFill>
            <a:prstDash val="solid"/>
          </a:ln>
        </p:spPr>
      </p:sp>
      <p:sp>
        <p:nvSpPr>
          <p:cNvPr id="11" name="Text 8"/>
          <p:cNvSpPr/>
          <p:nvPr/>
        </p:nvSpPr>
        <p:spPr>
          <a:xfrm>
            <a:off x="1028224" y="516850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Validation</a:t>
            </a:r>
            <a:endParaRPr lang="en-US" sz="2200" dirty="0"/>
          </a:p>
        </p:txBody>
      </p:sp>
      <p:sp>
        <p:nvSpPr>
          <p:cNvPr id="12" name="Text 9"/>
          <p:cNvSpPr/>
          <p:nvPr/>
        </p:nvSpPr>
        <p:spPr>
          <a:xfrm>
            <a:off x="1028224" y="5658922"/>
            <a:ext cx="7087553" cy="362903"/>
          </a:xfrm>
          <a:prstGeom prst="rect">
            <a:avLst/>
          </a:prstGeom>
          <a:noFill/>
          <a:ln/>
        </p:spPr>
        <p:txBody>
          <a:bodyPr wrap="non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Validate to avoid overfitting using early stopping criteria.</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48395"/>
            <a:ext cx="6381631" cy="708779"/>
          </a:xfrm>
          <a:prstGeom prst="rect">
            <a:avLst/>
          </a:prstGeom>
          <a:noFill/>
          <a:ln/>
        </p:spPr>
        <p:txBody>
          <a:bodyPr wrap="none" lIns="0" tIns="0" rIns="0" bIns="0" rtlCol="0" anchor="t"/>
          <a:lstStyle/>
          <a:p>
            <a:pPr marL="0" indent="0" algn="l">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Results and Evaluation</a:t>
            </a:r>
            <a:endParaRPr lang="en-US" sz="4450" dirty="0"/>
          </a:p>
        </p:txBody>
      </p:sp>
      <p:pic>
        <p:nvPicPr>
          <p:cNvPr id="4" name="Image 1" descr="preencoded.png"/>
          <p:cNvPicPr>
            <a:picLocks noChangeAspect="1"/>
          </p:cNvPicPr>
          <p:nvPr/>
        </p:nvPicPr>
        <p:blipFill>
          <a:blip r:embed="rId4"/>
          <a:stretch>
            <a:fillRect/>
          </a:stretch>
        </p:blipFill>
        <p:spPr>
          <a:xfrm>
            <a:off x="793790" y="2536984"/>
            <a:ext cx="566976" cy="566976"/>
          </a:xfrm>
          <a:prstGeom prst="rect">
            <a:avLst/>
          </a:prstGeom>
        </p:spPr>
      </p:pic>
      <p:sp>
        <p:nvSpPr>
          <p:cNvPr id="5" name="Text 1"/>
          <p:cNvSpPr/>
          <p:nvPr/>
        </p:nvSpPr>
        <p:spPr>
          <a:xfrm>
            <a:off x="1587579" y="249733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Test Accuracy</a:t>
            </a:r>
            <a:endParaRPr lang="en-US" sz="2200" dirty="0"/>
          </a:p>
        </p:txBody>
      </p:sp>
      <p:sp>
        <p:nvSpPr>
          <p:cNvPr id="6" name="Text 2"/>
          <p:cNvSpPr/>
          <p:nvPr/>
        </p:nvSpPr>
        <p:spPr>
          <a:xfrm>
            <a:off x="1587579" y="2987754"/>
            <a:ext cx="6762631" cy="725805"/>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Achieved high accuracy demonstrating effective digit recognition.</a:t>
            </a:r>
            <a:endParaRPr lang="en-US" sz="1750" dirty="0"/>
          </a:p>
        </p:txBody>
      </p:sp>
      <p:pic>
        <p:nvPicPr>
          <p:cNvPr id="7" name="Image 2" descr="preencoded.png"/>
          <p:cNvPicPr>
            <a:picLocks noChangeAspect="1"/>
          </p:cNvPicPr>
          <p:nvPr/>
        </p:nvPicPr>
        <p:blipFill>
          <a:blip r:embed="rId5"/>
          <a:stretch>
            <a:fillRect/>
          </a:stretch>
        </p:blipFill>
        <p:spPr>
          <a:xfrm>
            <a:off x="793790" y="4433649"/>
            <a:ext cx="566976" cy="566976"/>
          </a:xfrm>
          <a:prstGeom prst="rect">
            <a:avLst/>
          </a:prstGeom>
        </p:spPr>
      </p:pic>
      <p:sp>
        <p:nvSpPr>
          <p:cNvPr id="8" name="Text 3"/>
          <p:cNvSpPr/>
          <p:nvPr/>
        </p:nvSpPr>
        <p:spPr>
          <a:xfrm>
            <a:off x="1587579" y="439400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Precision &amp; Recall</a:t>
            </a:r>
            <a:endParaRPr lang="en-US" sz="2200" dirty="0"/>
          </a:p>
        </p:txBody>
      </p:sp>
      <p:sp>
        <p:nvSpPr>
          <p:cNvPr id="9" name="Text 4"/>
          <p:cNvSpPr/>
          <p:nvPr/>
        </p:nvSpPr>
        <p:spPr>
          <a:xfrm>
            <a:off x="1587579" y="4884420"/>
            <a:ext cx="6762631" cy="362903"/>
          </a:xfrm>
          <a:prstGeom prst="rect">
            <a:avLst/>
          </a:prstGeom>
          <a:noFill/>
          <a:ln/>
        </p:spPr>
        <p:txBody>
          <a:bodyPr wrap="non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Balanced scores across digits ensure reliable classification.</a:t>
            </a:r>
            <a:endParaRPr lang="en-US" sz="1750" dirty="0"/>
          </a:p>
        </p:txBody>
      </p:sp>
      <p:pic>
        <p:nvPicPr>
          <p:cNvPr id="10" name="Image 3" descr="preencoded.png"/>
          <p:cNvPicPr>
            <a:picLocks noChangeAspect="1"/>
          </p:cNvPicPr>
          <p:nvPr/>
        </p:nvPicPr>
        <p:blipFill>
          <a:blip r:embed="rId6"/>
          <a:stretch>
            <a:fillRect/>
          </a:stretch>
        </p:blipFill>
        <p:spPr>
          <a:xfrm>
            <a:off x="793790" y="5967413"/>
            <a:ext cx="566976" cy="566976"/>
          </a:xfrm>
          <a:prstGeom prst="rect">
            <a:avLst/>
          </a:prstGeom>
        </p:spPr>
      </p:pic>
      <p:sp>
        <p:nvSpPr>
          <p:cNvPr id="11" name="Text 5"/>
          <p:cNvSpPr/>
          <p:nvPr/>
        </p:nvSpPr>
        <p:spPr>
          <a:xfrm>
            <a:off x="1587579" y="592776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Misclassifications</a:t>
            </a:r>
            <a:endParaRPr lang="en-US" sz="2200" dirty="0"/>
          </a:p>
        </p:txBody>
      </p:sp>
      <p:sp>
        <p:nvSpPr>
          <p:cNvPr id="12" name="Text 6"/>
          <p:cNvSpPr/>
          <p:nvPr/>
        </p:nvSpPr>
        <p:spPr>
          <a:xfrm>
            <a:off x="1587579" y="6418183"/>
            <a:ext cx="6762631" cy="362903"/>
          </a:xfrm>
          <a:prstGeom prst="rect">
            <a:avLst/>
          </a:prstGeom>
          <a:noFill/>
          <a:ln/>
        </p:spPr>
        <p:txBody>
          <a:bodyPr wrap="non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Examples highlight challenging digits and guide improvements.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51109"/>
            <a:ext cx="7052905" cy="708779"/>
          </a:xfrm>
          <a:prstGeom prst="rect">
            <a:avLst/>
          </a:prstGeom>
          <a:noFill/>
          <a:ln/>
        </p:spPr>
        <p:txBody>
          <a:bodyPr wrap="none" lIns="0" tIns="0" rIns="0" bIns="0" rtlCol="0" anchor="t"/>
          <a:lstStyle/>
          <a:p>
            <a:pPr marL="0" indent="0" algn="l">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Challenges and Solutions</a:t>
            </a:r>
            <a:endParaRPr lang="en-US" sz="4450" dirty="0"/>
          </a:p>
        </p:txBody>
      </p:sp>
      <p:sp>
        <p:nvSpPr>
          <p:cNvPr id="3" name="Text 1"/>
          <p:cNvSpPr/>
          <p:nvPr/>
        </p:nvSpPr>
        <p:spPr>
          <a:xfrm>
            <a:off x="1857256" y="2952274"/>
            <a:ext cx="2835235" cy="354330"/>
          </a:xfrm>
          <a:prstGeom prst="rect">
            <a:avLst/>
          </a:prstGeom>
          <a:noFill/>
          <a:ln/>
        </p:spPr>
        <p:txBody>
          <a:bodyPr wrap="none" lIns="0" tIns="0" rIns="0" bIns="0" rtlCol="0" anchor="t"/>
          <a:lstStyle/>
          <a:p>
            <a:pPr marL="0" indent="0" algn="r">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Overfitting</a:t>
            </a:r>
            <a:endParaRPr lang="en-US" sz="2200" dirty="0"/>
          </a:p>
        </p:txBody>
      </p:sp>
      <p:sp>
        <p:nvSpPr>
          <p:cNvPr id="4" name="Text 2"/>
          <p:cNvSpPr/>
          <p:nvPr/>
        </p:nvSpPr>
        <p:spPr>
          <a:xfrm>
            <a:off x="793790" y="3442692"/>
            <a:ext cx="3898702" cy="725805"/>
          </a:xfrm>
          <a:prstGeom prst="rect">
            <a:avLst/>
          </a:prstGeom>
          <a:noFill/>
          <a:ln/>
        </p:spPr>
        <p:txBody>
          <a:bodyPr wrap="square" lIns="0" tIns="0" rIns="0" bIns="0" rtlCol="0" anchor="t"/>
          <a:lstStyle/>
          <a:p>
            <a:pPr marL="0" indent="0" algn="r">
              <a:lnSpc>
                <a:spcPts val="2850"/>
              </a:lnSpc>
              <a:buNone/>
            </a:pPr>
            <a:r>
              <a:rPr lang="en-US" sz="1750" dirty="0">
                <a:solidFill>
                  <a:srgbClr val="403C4E"/>
                </a:solidFill>
                <a:latin typeface="Open Sans" pitchFamily="34" charset="0"/>
                <a:ea typeface="Open Sans" pitchFamily="34" charset="-122"/>
                <a:cs typeface="Open Sans" pitchFamily="34" charset="-120"/>
              </a:rPr>
              <a:t>Data augmentation and dropout layers reduced this issue.</a:t>
            </a:r>
            <a:endParaRPr lang="en-US" sz="1750" dirty="0"/>
          </a:p>
        </p:txBody>
      </p:sp>
      <p:pic>
        <p:nvPicPr>
          <p:cNvPr id="5" name="Image 0" descr="preencoded.png"/>
          <p:cNvPicPr>
            <a:picLocks noChangeAspect="1"/>
          </p:cNvPicPr>
          <p:nvPr/>
        </p:nvPicPr>
        <p:blipFill>
          <a:blip r:embed="rId3"/>
          <a:stretch>
            <a:fillRect/>
          </a:stretch>
        </p:blipFill>
        <p:spPr>
          <a:xfrm>
            <a:off x="5032653" y="2413516"/>
            <a:ext cx="4564975" cy="4564975"/>
          </a:xfrm>
          <a:prstGeom prst="rect">
            <a:avLst/>
          </a:prstGeom>
        </p:spPr>
      </p:pic>
      <p:sp>
        <p:nvSpPr>
          <p:cNvPr id="6" name="Text 3"/>
          <p:cNvSpPr/>
          <p:nvPr/>
        </p:nvSpPr>
        <p:spPr>
          <a:xfrm>
            <a:off x="6226731" y="3176588"/>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03C4E"/>
                </a:solidFill>
                <a:latin typeface="Merriweather Bold" pitchFamily="34" charset="0"/>
                <a:ea typeface="Merriweather Bold" pitchFamily="34" charset="-122"/>
                <a:cs typeface="Merriweather Bold" pitchFamily="34" charset="-120"/>
              </a:rPr>
              <a:t>1</a:t>
            </a:r>
            <a:endParaRPr lang="en-US" sz="2650" dirty="0"/>
          </a:p>
        </p:txBody>
      </p:sp>
      <p:sp>
        <p:nvSpPr>
          <p:cNvPr id="7" name="Text 4"/>
          <p:cNvSpPr/>
          <p:nvPr/>
        </p:nvSpPr>
        <p:spPr>
          <a:xfrm>
            <a:off x="9937790" y="2770823"/>
            <a:ext cx="2848094"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Vanishing Gradients</a:t>
            </a:r>
            <a:endParaRPr lang="en-US" sz="2200" dirty="0"/>
          </a:p>
        </p:txBody>
      </p:sp>
      <p:sp>
        <p:nvSpPr>
          <p:cNvPr id="8" name="Text 5"/>
          <p:cNvSpPr/>
          <p:nvPr/>
        </p:nvSpPr>
        <p:spPr>
          <a:xfrm>
            <a:off x="9937790" y="3261241"/>
            <a:ext cx="3898821" cy="1088708"/>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ReLU activations and batch normalization helped stabilize training.</a:t>
            </a:r>
            <a:endParaRPr lang="en-US" sz="1750" dirty="0"/>
          </a:p>
        </p:txBody>
      </p:sp>
      <p:pic>
        <p:nvPicPr>
          <p:cNvPr id="9" name="Image 1" descr="preencoded.png"/>
          <p:cNvPicPr>
            <a:picLocks noChangeAspect="1"/>
          </p:cNvPicPr>
          <p:nvPr/>
        </p:nvPicPr>
        <p:blipFill>
          <a:blip r:embed="rId4"/>
          <a:stretch>
            <a:fillRect/>
          </a:stretch>
        </p:blipFill>
        <p:spPr>
          <a:xfrm>
            <a:off x="5032653" y="2413516"/>
            <a:ext cx="4564975" cy="4564975"/>
          </a:xfrm>
          <a:prstGeom prst="rect">
            <a:avLst/>
          </a:prstGeom>
        </p:spPr>
      </p:pic>
      <p:sp>
        <p:nvSpPr>
          <p:cNvPr id="10" name="Text 6"/>
          <p:cNvSpPr/>
          <p:nvPr/>
        </p:nvSpPr>
        <p:spPr>
          <a:xfrm>
            <a:off x="8452604" y="3565088"/>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03C4E"/>
                </a:solidFill>
                <a:latin typeface="Merriweather Bold" pitchFamily="34" charset="0"/>
                <a:ea typeface="Merriweather Bold" pitchFamily="34" charset="-122"/>
                <a:cs typeface="Merriweather Bold" pitchFamily="34" charset="-120"/>
              </a:rPr>
              <a:t>2</a:t>
            </a:r>
            <a:endParaRPr lang="en-US" sz="2650" dirty="0"/>
          </a:p>
        </p:txBody>
      </p:sp>
      <p:sp>
        <p:nvSpPr>
          <p:cNvPr id="11" name="Text 7"/>
          <p:cNvSpPr/>
          <p:nvPr/>
        </p:nvSpPr>
        <p:spPr>
          <a:xfrm>
            <a:off x="9937790" y="5404842"/>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Resource Limits</a:t>
            </a:r>
            <a:endParaRPr lang="en-US" sz="2200" dirty="0"/>
          </a:p>
        </p:txBody>
      </p:sp>
      <p:sp>
        <p:nvSpPr>
          <p:cNvPr id="12" name="Text 8"/>
          <p:cNvSpPr/>
          <p:nvPr/>
        </p:nvSpPr>
        <p:spPr>
          <a:xfrm>
            <a:off x="9937790" y="5895261"/>
            <a:ext cx="3898821" cy="725805"/>
          </a:xfrm>
          <a:prstGeom prst="rect">
            <a:avLst/>
          </a:prstGeom>
          <a:noFill/>
          <a:ln/>
        </p:spPr>
        <p:txBody>
          <a:bodyPr wrap="square" lIns="0" tIns="0" rIns="0" bIns="0" rtlCol="0" anchor="t"/>
          <a:lstStyle/>
          <a:p>
            <a:pPr marL="0" indent="0" algn="l">
              <a:lnSpc>
                <a:spcPts val="2850"/>
              </a:lnSpc>
              <a:buNone/>
            </a:pPr>
            <a:r>
              <a:rPr lang="en-US" sz="1750" dirty="0">
                <a:solidFill>
                  <a:srgbClr val="403C4E"/>
                </a:solidFill>
                <a:latin typeface="Open Sans" pitchFamily="34" charset="0"/>
                <a:ea typeface="Open Sans" pitchFamily="34" charset="-122"/>
                <a:cs typeface="Open Sans" pitchFamily="34" charset="-120"/>
              </a:rPr>
              <a:t>Optimized batch size and model complexity for efficiency.</a:t>
            </a:r>
            <a:endParaRPr lang="en-US" sz="1750" dirty="0"/>
          </a:p>
        </p:txBody>
      </p:sp>
      <p:pic>
        <p:nvPicPr>
          <p:cNvPr id="13" name="Image 2" descr="preencoded.png"/>
          <p:cNvPicPr>
            <a:picLocks noChangeAspect="1"/>
          </p:cNvPicPr>
          <p:nvPr/>
        </p:nvPicPr>
        <p:blipFill>
          <a:blip r:embed="rId5"/>
          <a:stretch>
            <a:fillRect/>
          </a:stretch>
        </p:blipFill>
        <p:spPr>
          <a:xfrm>
            <a:off x="5032653" y="2413516"/>
            <a:ext cx="4564975" cy="4564975"/>
          </a:xfrm>
          <a:prstGeom prst="rect">
            <a:avLst/>
          </a:prstGeom>
        </p:spPr>
      </p:pic>
      <p:sp>
        <p:nvSpPr>
          <p:cNvPr id="14" name="Text 9"/>
          <p:cNvSpPr/>
          <p:nvPr/>
        </p:nvSpPr>
        <p:spPr>
          <a:xfrm>
            <a:off x="8064103" y="5790962"/>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03C4E"/>
                </a:solidFill>
                <a:latin typeface="Merriweather Bold" pitchFamily="34" charset="0"/>
                <a:ea typeface="Merriweather Bold" pitchFamily="34" charset="-122"/>
                <a:cs typeface="Merriweather Bold" pitchFamily="34" charset="-120"/>
              </a:rPr>
              <a:t>3</a:t>
            </a:r>
            <a:endParaRPr lang="en-US" sz="2650" dirty="0"/>
          </a:p>
        </p:txBody>
      </p:sp>
      <p:sp>
        <p:nvSpPr>
          <p:cNvPr id="15" name="Text 10"/>
          <p:cNvSpPr/>
          <p:nvPr/>
        </p:nvSpPr>
        <p:spPr>
          <a:xfrm>
            <a:off x="1857256" y="5404842"/>
            <a:ext cx="2835235" cy="354330"/>
          </a:xfrm>
          <a:prstGeom prst="rect">
            <a:avLst/>
          </a:prstGeom>
          <a:noFill/>
          <a:ln/>
        </p:spPr>
        <p:txBody>
          <a:bodyPr wrap="none" lIns="0" tIns="0" rIns="0" bIns="0" rtlCol="0" anchor="t"/>
          <a:lstStyle/>
          <a:p>
            <a:pPr marL="0" indent="0" algn="r">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Time Constraints</a:t>
            </a:r>
            <a:endParaRPr lang="en-US" sz="2200" dirty="0"/>
          </a:p>
        </p:txBody>
      </p:sp>
      <p:sp>
        <p:nvSpPr>
          <p:cNvPr id="16" name="Text 11"/>
          <p:cNvSpPr/>
          <p:nvPr/>
        </p:nvSpPr>
        <p:spPr>
          <a:xfrm>
            <a:off x="793790" y="5895261"/>
            <a:ext cx="3898702" cy="725805"/>
          </a:xfrm>
          <a:prstGeom prst="rect">
            <a:avLst/>
          </a:prstGeom>
          <a:noFill/>
          <a:ln/>
        </p:spPr>
        <p:txBody>
          <a:bodyPr wrap="square" lIns="0" tIns="0" rIns="0" bIns="0" rtlCol="0" anchor="t"/>
          <a:lstStyle/>
          <a:p>
            <a:pPr marL="0" indent="0" algn="r">
              <a:lnSpc>
                <a:spcPts val="2850"/>
              </a:lnSpc>
              <a:buNone/>
            </a:pPr>
            <a:r>
              <a:rPr lang="en-US" sz="1750" dirty="0">
                <a:solidFill>
                  <a:srgbClr val="403C4E"/>
                </a:solidFill>
                <a:latin typeface="Open Sans" pitchFamily="34" charset="0"/>
                <a:ea typeface="Open Sans" pitchFamily="34" charset="-122"/>
                <a:cs typeface="Open Sans" pitchFamily="34" charset="-120"/>
              </a:rPr>
              <a:t>Focused on key features and streamlined coding practices.</a:t>
            </a:r>
            <a:endParaRPr lang="en-US" sz="1750" dirty="0"/>
          </a:p>
        </p:txBody>
      </p:sp>
      <p:pic>
        <p:nvPicPr>
          <p:cNvPr id="17" name="Image 3" descr="preencoded.png"/>
          <p:cNvPicPr>
            <a:picLocks noChangeAspect="1"/>
          </p:cNvPicPr>
          <p:nvPr/>
        </p:nvPicPr>
        <p:blipFill>
          <a:blip r:embed="rId6"/>
          <a:stretch>
            <a:fillRect/>
          </a:stretch>
        </p:blipFill>
        <p:spPr>
          <a:xfrm>
            <a:off x="5032653" y="2413516"/>
            <a:ext cx="4564975" cy="4564975"/>
          </a:xfrm>
          <a:prstGeom prst="rect">
            <a:avLst/>
          </a:prstGeom>
        </p:spPr>
      </p:pic>
      <p:sp>
        <p:nvSpPr>
          <p:cNvPr id="18" name="Text 12"/>
          <p:cNvSpPr/>
          <p:nvPr/>
        </p:nvSpPr>
        <p:spPr>
          <a:xfrm>
            <a:off x="5838230" y="5402461"/>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03C4E"/>
                </a:solidFill>
                <a:latin typeface="Merriweather Bold" pitchFamily="34" charset="0"/>
                <a:ea typeface="Merriweather Bold" pitchFamily="34" charset="-122"/>
                <a:cs typeface="Merriweather Bold" pitchFamily="34" charset="-120"/>
              </a:rPr>
              <a:t>4</a:t>
            </a:r>
            <a:endParaRPr lang="en-US" sz="2650" dirty="0"/>
          </a:p>
        </p:txBody>
      </p:sp>
      <p:pic>
        <p:nvPicPr>
          <p:cNvPr id="20" name="Picture 19">
            <a:extLst>
              <a:ext uri="{FF2B5EF4-FFF2-40B4-BE49-F238E27FC236}">
                <a16:creationId xmlns:a16="http://schemas.microsoft.com/office/drawing/2014/main" id="{8510E44E-3ECF-0978-D5C7-BBDF109ED9C3}"/>
              </a:ext>
            </a:extLst>
          </p:cNvPr>
          <p:cNvPicPr>
            <a:picLocks noChangeAspect="1"/>
          </p:cNvPicPr>
          <p:nvPr/>
        </p:nvPicPr>
        <p:blipFill>
          <a:blip r:embed="rId7"/>
          <a:stretch>
            <a:fillRect/>
          </a:stretch>
        </p:blipFill>
        <p:spPr>
          <a:xfrm>
            <a:off x="12675001" y="6258163"/>
            <a:ext cx="1816995" cy="183858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11899"/>
          </a:xfrm>
          <a:prstGeom prst="rect">
            <a:avLst/>
          </a:prstGeom>
        </p:spPr>
      </p:pic>
      <p:sp>
        <p:nvSpPr>
          <p:cNvPr id="3" name="Text 0"/>
          <p:cNvSpPr/>
          <p:nvPr/>
        </p:nvSpPr>
        <p:spPr>
          <a:xfrm>
            <a:off x="787241" y="3430429"/>
            <a:ext cx="7869317" cy="702826"/>
          </a:xfrm>
          <a:prstGeom prst="rect">
            <a:avLst/>
          </a:prstGeom>
          <a:noFill/>
          <a:ln/>
        </p:spPr>
        <p:txBody>
          <a:bodyPr wrap="none" lIns="0" tIns="0" rIns="0" bIns="0" rtlCol="0" anchor="t"/>
          <a:lstStyle/>
          <a:p>
            <a:pPr marL="0" indent="0" algn="l">
              <a:lnSpc>
                <a:spcPts val="5500"/>
              </a:lnSpc>
              <a:buNone/>
            </a:pPr>
            <a:r>
              <a:rPr lang="en-US" sz="4400" b="1" dirty="0">
                <a:solidFill>
                  <a:srgbClr val="403C4E"/>
                </a:solidFill>
                <a:latin typeface="Merriweather Bold" pitchFamily="34" charset="0"/>
                <a:ea typeface="Merriweather Bold" pitchFamily="34" charset="-122"/>
                <a:cs typeface="Merriweather Bold" pitchFamily="34" charset="-120"/>
              </a:rPr>
              <a:t>Conclusion and Future Work</a:t>
            </a:r>
            <a:endParaRPr lang="en-US" sz="4400" dirty="0"/>
          </a:p>
        </p:txBody>
      </p:sp>
      <p:sp>
        <p:nvSpPr>
          <p:cNvPr id="4" name="Shape 1"/>
          <p:cNvSpPr/>
          <p:nvPr/>
        </p:nvSpPr>
        <p:spPr>
          <a:xfrm>
            <a:off x="787241" y="5482947"/>
            <a:ext cx="3010853" cy="224909"/>
          </a:xfrm>
          <a:prstGeom prst="roundRect">
            <a:avLst>
              <a:gd name="adj" fmla="val 42008"/>
            </a:avLst>
          </a:prstGeom>
          <a:solidFill>
            <a:srgbClr val="FFD8CC"/>
          </a:solidFill>
          <a:ln w="7620">
            <a:solidFill>
              <a:srgbClr val="E5BEB2"/>
            </a:solidFill>
            <a:prstDash val="solid"/>
          </a:ln>
        </p:spPr>
      </p:sp>
      <p:sp>
        <p:nvSpPr>
          <p:cNvPr id="5" name="Text 2"/>
          <p:cNvSpPr/>
          <p:nvPr/>
        </p:nvSpPr>
        <p:spPr>
          <a:xfrm>
            <a:off x="787241" y="6045279"/>
            <a:ext cx="2811899" cy="351472"/>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Project Summary</a:t>
            </a:r>
            <a:endParaRPr lang="en-US" sz="2200" dirty="0"/>
          </a:p>
        </p:txBody>
      </p:sp>
      <p:sp>
        <p:nvSpPr>
          <p:cNvPr id="6" name="Text 3"/>
          <p:cNvSpPr/>
          <p:nvPr/>
        </p:nvSpPr>
        <p:spPr>
          <a:xfrm>
            <a:off x="787241" y="6531650"/>
            <a:ext cx="3010853" cy="1079421"/>
          </a:xfrm>
          <a:prstGeom prst="rect">
            <a:avLst/>
          </a:prstGeom>
          <a:noFill/>
          <a:ln/>
        </p:spPr>
        <p:txBody>
          <a:bodyPr wrap="square" lIns="0" tIns="0" rIns="0" bIns="0" rtlCol="0" anchor="t"/>
          <a:lstStyle/>
          <a:p>
            <a:pPr marL="0" indent="0" algn="l">
              <a:lnSpc>
                <a:spcPts val="2800"/>
              </a:lnSpc>
              <a:buNone/>
            </a:pPr>
            <a:r>
              <a:rPr lang="en-US" sz="1750" dirty="0">
                <a:solidFill>
                  <a:srgbClr val="403C4E"/>
                </a:solidFill>
                <a:latin typeface="Open Sans" pitchFamily="34" charset="0"/>
                <a:ea typeface="Open Sans" pitchFamily="34" charset="-122"/>
                <a:cs typeface="Open Sans" pitchFamily="34" charset="-120"/>
              </a:rPr>
              <a:t>Successfully built an accurate handwritten digit recognition model.</a:t>
            </a:r>
            <a:endParaRPr lang="en-US" sz="1750" dirty="0"/>
          </a:p>
        </p:txBody>
      </p:sp>
      <p:sp>
        <p:nvSpPr>
          <p:cNvPr id="7" name="Shape 4"/>
          <p:cNvSpPr/>
          <p:nvPr/>
        </p:nvSpPr>
        <p:spPr>
          <a:xfrm>
            <a:off x="4135517" y="5145524"/>
            <a:ext cx="3010972" cy="224909"/>
          </a:xfrm>
          <a:prstGeom prst="roundRect">
            <a:avLst>
              <a:gd name="adj" fmla="val 42008"/>
            </a:avLst>
          </a:prstGeom>
          <a:solidFill>
            <a:srgbClr val="FFD8CC"/>
          </a:solidFill>
          <a:ln w="7620">
            <a:solidFill>
              <a:srgbClr val="E5BEB2"/>
            </a:solidFill>
            <a:prstDash val="solid"/>
          </a:ln>
        </p:spPr>
      </p:sp>
      <p:sp>
        <p:nvSpPr>
          <p:cNvPr id="8" name="Text 5"/>
          <p:cNvSpPr/>
          <p:nvPr/>
        </p:nvSpPr>
        <p:spPr>
          <a:xfrm>
            <a:off x="4135517" y="5707856"/>
            <a:ext cx="2811899" cy="351472"/>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Lessons Learned</a:t>
            </a:r>
            <a:endParaRPr lang="en-US" sz="2200" dirty="0"/>
          </a:p>
        </p:txBody>
      </p:sp>
      <p:sp>
        <p:nvSpPr>
          <p:cNvPr id="9" name="Text 6"/>
          <p:cNvSpPr/>
          <p:nvPr/>
        </p:nvSpPr>
        <p:spPr>
          <a:xfrm>
            <a:off x="4135517" y="6194227"/>
            <a:ext cx="3010972" cy="1079421"/>
          </a:xfrm>
          <a:prstGeom prst="rect">
            <a:avLst/>
          </a:prstGeom>
          <a:noFill/>
          <a:ln/>
        </p:spPr>
        <p:txBody>
          <a:bodyPr wrap="square" lIns="0" tIns="0" rIns="0" bIns="0" rtlCol="0" anchor="t"/>
          <a:lstStyle/>
          <a:p>
            <a:pPr marL="0" indent="0" algn="l">
              <a:lnSpc>
                <a:spcPts val="2800"/>
              </a:lnSpc>
              <a:buNone/>
            </a:pPr>
            <a:r>
              <a:rPr lang="en-US" sz="1750" dirty="0">
                <a:solidFill>
                  <a:srgbClr val="403C4E"/>
                </a:solidFill>
                <a:latin typeface="Open Sans" pitchFamily="34" charset="0"/>
                <a:ea typeface="Open Sans" pitchFamily="34" charset="-122"/>
                <a:cs typeface="Open Sans" pitchFamily="34" charset="-120"/>
              </a:rPr>
              <a:t>Importance of robust preprocessing and model tuning.</a:t>
            </a:r>
            <a:endParaRPr lang="en-US" sz="1750" dirty="0"/>
          </a:p>
        </p:txBody>
      </p:sp>
      <p:sp>
        <p:nvSpPr>
          <p:cNvPr id="10" name="Shape 7"/>
          <p:cNvSpPr/>
          <p:nvPr/>
        </p:nvSpPr>
        <p:spPr>
          <a:xfrm>
            <a:off x="7483912" y="4808101"/>
            <a:ext cx="3010853" cy="224909"/>
          </a:xfrm>
          <a:prstGeom prst="roundRect">
            <a:avLst>
              <a:gd name="adj" fmla="val 42008"/>
            </a:avLst>
          </a:prstGeom>
          <a:solidFill>
            <a:srgbClr val="FFD8CC"/>
          </a:solidFill>
          <a:ln w="7620">
            <a:solidFill>
              <a:srgbClr val="E5BEB2"/>
            </a:solidFill>
            <a:prstDash val="solid"/>
          </a:ln>
        </p:spPr>
      </p:sp>
      <p:sp>
        <p:nvSpPr>
          <p:cNvPr id="11" name="Text 8"/>
          <p:cNvSpPr/>
          <p:nvPr/>
        </p:nvSpPr>
        <p:spPr>
          <a:xfrm>
            <a:off x="7483912" y="5370433"/>
            <a:ext cx="2811899" cy="351472"/>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Future Directions</a:t>
            </a:r>
            <a:endParaRPr lang="en-US" sz="2200" dirty="0"/>
          </a:p>
        </p:txBody>
      </p:sp>
      <p:sp>
        <p:nvSpPr>
          <p:cNvPr id="12" name="Text 9"/>
          <p:cNvSpPr/>
          <p:nvPr/>
        </p:nvSpPr>
        <p:spPr>
          <a:xfrm>
            <a:off x="7483912" y="5856803"/>
            <a:ext cx="3010853" cy="1079421"/>
          </a:xfrm>
          <a:prstGeom prst="rect">
            <a:avLst/>
          </a:prstGeom>
          <a:noFill/>
          <a:ln/>
        </p:spPr>
        <p:txBody>
          <a:bodyPr wrap="square" lIns="0" tIns="0" rIns="0" bIns="0" rtlCol="0" anchor="t"/>
          <a:lstStyle/>
          <a:p>
            <a:pPr marL="0" indent="0" algn="l">
              <a:lnSpc>
                <a:spcPts val="2800"/>
              </a:lnSpc>
              <a:buNone/>
            </a:pPr>
            <a:r>
              <a:rPr lang="en-US" sz="1750" dirty="0">
                <a:solidFill>
                  <a:srgbClr val="403C4E"/>
                </a:solidFill>
                <a:latin typeface="Open Sans" pitchFamily="34" charset="0"/>
                <a:ea typeface="Open Sans" pitchFamily="34" charset="-122"/>
                <a:cs typeface="Open Sans" pitchFamily="34" charset="-120"/>
              </a:rPr>
              <a:t>Explore advanced architectures, improve accuracy, and real-time use.</a:t>
            </a:r>
            <a:endParaRPr lang="en-US" sz="1750" dirty="0"/>
          </a:p>
        </p:txBody>
      </p:sp>
      <p:sp>
        <p:nvSpPr>
          <p:cNvPr id="13" name="Shape 10"/>
          <p:cNvSpPr/>
          <p:nvPr/>
        </p:nvSpPr>
        <p:spPr>
          <a:xfrm>
            <a:off x="10832187" y="4470678"/>
            <a:ext cx="3010972" cy="224909"/>
          </a:xfrm>
          <a:prstGeom prst="roundRect">
            <a:avLst>
              <a:gd name="adj" fmla="val 42008"/>
            </a:avLst>
          </a:prstGeom>
          <a:solidFill>
            <a:srgbClr val="FFD8CC"/>
          </a:solidFill>
          <a:ln w="7620">
            <a:solidFill>
              <a:srgbClr val="E5BEB2"/>
            </a:solidFill>
            <a:prstDash val="solid"/>
          </a:ln>
        </p:spPr>
      </p:sp>
      <p:sp>
        <p:nvSpPr>
          <p:cNvPr id="14" name="Text 11"/>
          <p:cNvSpPr/>
          <p:nvPr/>
        </p:nvSpPr>
        <p:spPr>
          <a:xfrm>
            <a:off x="10832187" y="5033010"/>
            <a:ext cx="2811899" cy="351472"/>
          </a:xfrm>
          <a:prstGeom prst="rect">
            <a:avLst/>
          </a:prstGeom>
          <a:noFill/>
          <a:ln/>
        </p:spPr>
        <p:txBody>
          <a:bodyPr wrap="none" lIns="0" tIns="0" rIns="0" bIns="0" rtlCol="0" anchor="t"/>
          <a:lstStyle/>
          <a:p>
            <a:pPr marL="0" indent="0" algn="l">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Acknowledgements</a:t>
            </a:r>
            <a:endParaRPr lang="en-US" sz="2200" dirty="0"/>
          </a:p>
        </p:txBody>
      </p:sp>
      <p:sp>
        <p:nvSpPr>
          <p:cNvPr id="15" name="Text 12"/>
          <p:cNvSpPr/>
          <p:nvPr/>
        </p:nvSpPr>
        <p:spPr>
          <a:xfrm>
            <a:off x="10832187" y="5519380"/>
            <a:ext cx="3010972" cy="1079421"/>
          </a:xfrm>
          <a:prstGeom prst="rect">
            <a:avLst/>
          </a:prstGeom>
          <a:noFill/>
          <a:ln/>
        </p:spPr>
        <p:txBody>
          <a:bodyPr wrap="square" lIns="0" tIns="0" rIns="0" bIns="0" rtlCol="0" anchor="t"/>
          <a:lstStyle/>
          <a:p>
            <a:pPr marL="0" indent="0" algn="l">
              <a:lnSpc>
                <a:spcPts val="2800"/>
              </a:lnSpc>
              <a:buNone/>
            </a:pPr>
            <a:r>
              <a:rPr lang="en-US" sz="1750" dirty="0">
                <a:solidFill>
                  <a:srgbClr val="403C4E"/>
                </a:solidFill>
                <a:latin typeface="Open Sans" pitchFamily="34" charset="0"/>
                <a:ea typeface="Open Sans" pitchFamily="34" charset="-122"/>
                <a:cs typeface="Open Sans" pitchFamily="34" charset="-120"/>
              </a:rPr>
              <a:t>Grateful to our AI teacher and team members for support.</a:t>
            </a:r>
            <a:endParaRPr lang="en-US" sz="1750" dirty="0"/>
          </a:p>
        </p:txBody>
      </p:sp>
      <p:pic>
        <p:nvPicPr>
          <p:cNvPr id="17" name="Picture 16">
            <a:extLst>
              <a:ext uri="{FF2B5EF4-FFF2-40B4-BE49-F238E27FC236}">
                <a16:creationId xmlns:a16="http://schemas.microsoft.com/office/drawing/2014/main" id="{D7ED66CD-BF66-0F62-6568-C32AC514070C}"/>
              </a:ext>
            </a:extLst>
          </p:cNvPr>
          <p:cNvPicPr>
            <a:picLocks noChangeAspect="1"/>
          </p:cNvPicPr>
          <p:nvPr/>
        </p:nvPicPr>
        <p:blipFill>
          <a:blip r:embed="rId4"/>
          <a:stretch>
            <a:fillRect/>
          </a:stretch>
        </p:blipFill>
        <p:spPr>
          <a:xfrm>
            <a:off x="12875724" y="6320098"/>
            <a:ext cx="1754676" cy="183858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396</Words>
  <Application>Microsoft Office PowerPoint</Application>
  <PresentationFormat>Custom</PresentationFormat>
  <Paragraphs>83</Paragraphs>
  <Slides>9</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 Narrow</vt:lpstr>
      <vt:lpstr>Arial</vt:lpstr>
      <vt:lpstr>Algerian</vt:lpstr>
      <vt:lpstr>Candara Light</vt:lpstr>
      <vt:lpstr>Open Sans</vt:lpstr>
      <vt:lpstr>Merriweather Bold</vt:lpstr>
      <vt:lpstr>Open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Divyam Raj</cp:lastModifiedBy>
  <cp:revision>3</cp:revision>
  <dcterms:created xsi:type="dcterms:W3CDTF">2025-04-19T17:13:05Z</dcterms:created>
  <dcterms:modified xsi:type="dcterms:W3CDTF">2025-04-22T05:01:34Z</dcterms:modified>
</cp:coreProperties>
</file>